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4"/>
  </p:notesMasterIdLst>
  <p:sldIdLst>
    <p:sldId id="256" r:id="rId2"/>
    <p:sldId id="258" r:id="rId3"/>
    <p:sldId id="257" r:id="rId4"/>
    <p:sldId id="293" r:id="rId5"/>
    <p:sldId id="294" r:id="rId6"/>
    <p:sldId id="295" r:id="rId7"/>
    <p:sldId id="296" r:id="rId8"/>
    <p:sldId id="297" r:id="rId9"/>
    <p:sldId id="298" r:id="rId10"/>
    <p:sldId id="299" r:id="rId11"/>
    <p:sldId id="301" r:id="rId12"/>
    <p:sldId id="300" r:id="rId13"/>
  </p:sldIdLst>
  <p:sldSz cx="9144000" cy="5143500" type="screen16x9"/>
  <p:notesSz cx="6858000" cy="9144000"/>
  <p:embeddedFontLst>
    <p:embeddedFont>
      <p:font typeface="Advent Pro SemiBold" panose="020B0604020202020204" charset="0"/>
      <p:regular r:id="rId15"/>
      <p:bold r:id="rId16"/>
      <p:italic r:id="rId17"/>
      <p:boldItalic r:id="rId18"/>
    </p:embeddedFont>
    <p:embeddedFont>
      <p:font typeface="Fira Sans Extra Condensed Medium" panose="020B0604020202020204" charset="0"/>
      <p:regular r:id="rId19"/>
      <p:bold r:id="rId20"/>
      <p:italic r:id="rId21"/>
      <p:boldItalic r:id="rId22"/>
    </p:embeddedFont>
    <p:embeddedFont>
      <p:font typeface="Livvic Light" pitchFamily="2" charset="-93"/>
      <p:regular r:id="rId23"/>
      <p:italic r:id="rId24"/>
    </p:embeddedFont>
    <p:embeddedFont>
      <p:font typeface="Maven Pro" panose="020B0604020202020204" charset="-93"/>
      <p:regular r:id="rId25"/>
      <p:bold r:id="rId26"/>
    </p:embeddedFont>
    <p:embeddedFont>
      <p:font typeface="Nunito Light" pitchFamily="2" charset="-93"/>
      <p:regular r:id="rId27"/>
      <p:italic r:id="rId28"/>
    </p:embeddedFont>
    <p:embeddedFont>
      <p:font typeface="Oswald" pitchFamily="2" charset="-93"/>
      <p:regular r:id="rId29"/>
      <p:bold r:id="rId30"/>
    </p:embeddedFont>
    <p:embeddedFont>
      <p:font typeface="Share Tech"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E3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B1D900-EC8E-4B68-88BF-8B9C722EE090}">
  <a:tblStyle styleId="{D6B1D900-EC8E-4B68-88BF-8B9C722EE0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391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714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05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1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605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16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38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901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9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6"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136292" y="3495929"/>
            <a:ext cx="4871415" cy="5375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pitchFamily="2" charset="-93"/>
              </a:rPr>
              <a:t>Sinh</a:t>
            </a:r>
            <a:r>
              <a:rPr lang="en">
                <a:latin typeface="Oswald" pitchFamily="2" charset="-93"/>
              </a:rPr>
              <a:t> viên thực hiện:    Nguyễn Thành Long – 2014468</a:t>
            </a:r>
          </a:p>
        </p:txBody>
      </p:sp>
      <p:sp>
        <p:nvSpPr>
          <p:cNvPr id="435" name="Google Shape;435;p25"/>
          <p:cNvSpPr txBox="1">
            <a:spLocks noGrp="1"/>
          </p:cNvSpPr>
          <p:nvPr>
            <p:ph type="ctrTitle"/>
          </p:nvPr>
        </p:nvSpPr>
        <p:spPr>
          <a:xfrm>
            <a:off x="492066" y="1114010"/>
            <a:ext cx="8159866" cy="1787319"/>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US" sz="3600">
                <a:latin typeface="Oswald" pitchFamily="2" charset="-93"/>
              </a:rPr>
              <a:t>PHÁT TRIỂN ỨNG DỤNG WEB NÂNG CAO</a:t>
            </a:r>
            <a:br>
              <a:rPr lang="en" sz="3600">
                <a:latin typeface="Oswald" pitchFamily="2" charset="-93"/>
              </a:rPr>
            </a:br>
            <a:r>
              <a:rPr lang="en" sz="3600">
                <a:solidFill>
                  <a:srgbClr val="80E33D"/>
                </a:solidFill>
                <a:latin typeface="Oswald" pitchFamily="2" charset="-93"/>
              </a:rPr>
              <a:t>WEBSITE THỰC PHẨM HỮU CƠ ORGANIC</a:t>
            </a:r>
            <a:endParaRPr sz="3600">
              <a:solidFill>
                <a:srgbClr val="80E33D"/>
              </a:solidFill>
              <a:latin typeface="Oswald" pitchFamily="2" charset="-93"/>
            </a:endParaRPr>
          </a:p>
        </p:txBody>
      </p:sp>
      <p:sp>
        <p:nvSpPr>
          <p:cNvPr id="436" name="Google Shape;436;p25"/>
          <p:cNvSpPr/>
          <p:nvPr/>
        </p:nvSpPr>
        <p:spPr>
          <a:xfrm>
            <a:off x="693497" y="4462626"/>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sp>
        <p:nvSpPr>
          <p:cNvPr id="2" name="Google Shape;434;p25">
            <a:extLst>
              <a:ext uri="{FF2B5EF4-FFF2-40B4-BE49-F238E27FC236}">
                <a16:creationId xmlns:a16="http://schemas.microsoft.com/office/drawing/2014/main" id="{C17A4025-EF58-0F0D-F62E-20C51B598F67}"/>
              </a:ext>
            </a:extLst>
          </p:cNvPr>
          <p:cNvSpPr txBox="1">
            <a:spLocks/>
          </p:cNvSpPr>
          <p:nvPr/>
        </p:nvSpPr>
        <p:spPr>
          <a:xfrm>
            <a:off x="2136292" y="3099254"/>
            <a:ext cx="4871415" cy="537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indent="0" algn="l"/>
            <a:r>
              <a:rPr lang="en-US">
                <a:latin typeface="Oswald" pitchFamily="2" charset="-93"/>
              </a:rPr>
              <a:t>GV</a:t>
            </a:r>
            <a:r>
              <a:rPr lang="en">
                <a:latin typeface="Oswald" pitchFamily="2" charset="-93"/>
              </a:rPr>
              <a:t>:    		Nguyễn Văn Phúc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04</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Kiến trúc triển khai</a:t>
            </a:r>
            <a:endParaRPr>
              <a:solidFill>
                <a:schemeClr val="accent2">
                  <a:lumMod val="40000"/>
                  <a:lumOff val="60000"/>
                </a:schemeClr>
              </a:solidFill>
              <a:latin typeface="Oswald" pitchFamily="2" charset="-93"/>
            </a:endParaRPr>
          </a:p>
        </p:txBody>
      </p:sp>
      <p:pic>
        <p:nvPicPr>
          <p:cNvPr id="4" name="Picture 2" descr="REST API: Best Practices, Concepts, Structure, and Benefits | AltexSoft">
            <a:extLst>
              <a:ext uri="{FF2B5EF4-FFF2-40B4-BE49-F238E27FC236}">
                <a16:creationId xmlns:a16="http://schemas.microsoft.com/office/drawing/2014/main" id="{69C3A373-A8B1-481F-92F4-357374BA3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55" y="1113230"/>
            <a:ext cx="6601090" cy="374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75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05</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Kết quả đạt được</a:t>
            </a:r>
            <a:endParaRPr>
              <a:solidFill>
                <a:schemeClr val="accent2">
                  <a:lumMod val="40000"/>
                  <a:lumOff val="60000"/>
                </a:schemeClr>
              </a:solidFill>
              <a:latin typeface="Oswald" pitchFamily="2" charset="-93"/>
            </a:endParaRPr>
          </a:p>
        </p:txBody>
      </p:sp>
      <p:pic>
        <p:nvPicPr>
          <p:cNvPr id="3074" name="Picture 2">
            <a:extLst>
              <a:ext uri="{FF2B5EF4-FFF2-40B4-BE49-F238E27FC236}">
                <a16:creationId xmlns:a16="http://schemas.microsoft.com/office/drawing/2014/main" id="{1AE2047F-A880-EE87-DECC-6BA367429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76088"/>
            <a:ext cx="1654629" cy="165462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65;p26">
            <a:extLst>
              <a:ext uri="{FF2B5EF4-FFF2-40B4-BE49-F238E27FC236}">
                <a16:creationId xmlns:a16="http://schemas.microsoft.com/office/drawing/2014/main" id="{A457DB2F-81CD-ED2A-E9E9-29EDF3DD4DD3}"/>
              </a:ext>
            </a:extLst>
          </p:cNvPr>
          <p:cNvSpPr txBox="1">
            <a:spLocks noGrp="1"/>
          </p:cNvSpPr>
          <p:nvPr>
            <p:ph type="body" idx="1"/>
          </p:nvPr>
        </p:nvSpPr>
        <p:spPr>
          <a:xfrm>
            <a:off x="3155770" y="1176088"/>
            <a:ext cx="4661320" cy="157440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000">
                <a:solidFill>
                  <a:schemeClr val="accent6">
                    <a:lumMod val="60000"/>
                    <a:lumOff val="40000"/>
                  </a:schemeClr>
                </a:solidFill>
                <a:latin typeface="Oswald" pitchFamily="2" charset="-93"/>
              </a:rPr>
              <a:t>Hoàn thành hệ thống quản trị: </a:t>
            </a:r>
            <a:r>
              <a:rPr lang="en-US" sz="2000">
                <a:solidFill>
                  <a:schemeClr val="bg1"/>
                </a:solidFill>
                <a:latin typeface="Oswald" pitchFamily="2" charset="-93"/>
              </a:rPr>
              <a:t>bao gồm các chức năng quản lý hệ thống, quản lý sản phẩm, quản lý danh mục, ...</a:t>
            </a:r>
            <a:endParaRPr sz="2000">
              <a:solidFill>
                <a:schemeClr val="bg1"/>
              </a:solidFill>
              <a:latin typeface="Oswald" pitchFamily="2" charset="-93"/>
            </a:endParaRPr>
          </a:p>
        </p:txBody>
      </p:sp>
      <p:sp>
        <p:nvSpPr>
          <p:cNvPr id="30" name="Google Shape;465;p26">
            <a:extLst>
              <a:ext uri="{FF2B5EF4-FFF2-40B4-BE49-F238E27FC236}">
                <a16:creationId xmlns:a16="http://schemas.microsoft.com/office/drawing/2014/main" id="{CF2205A1-3D09-856E-7515-C33DF23193D0}"/>
              </a:ext>
            </a:extLst>
          </p:cNvPr>
          <p:cNvSpPr txBox="1">
            <a:spLocks/>
          </p:cNvSpPr>
          <p:nvPr/>
        </p:nvSpPr>
        <p:spPr>
          <a:xfrm>
            <a:off x="1143573" y="3180211"/>
            <a:ext cx="4432204" cy="1574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just">
              <a:lnSpc>
                <a:spcPct val="150000"/>
              </a:lnSpc>
              <a:buFont typeface="Livvic Light"/>
              <a:buNone/>
            </a:pPr>
            <a:r>
              <a:rPr lang="en-US" sz="2000">
                <a:solidFill>
                  <a:schemeClr val="accent6">
                    <a:lumMod val="60000"/>
                    <a:lumOff val="40000"/>
                  </a:schemeClr>
                </a:solidFill>
                <a:latin typeface="Oswald" pitchFamily="2" charset="-93"/>
              </a:rPr>
              <a:t>Hoàn thành Website người dùng: </a:t>
            </a:r>
            <a:r>
              <a:rPr lang="en-US" sz="2000">
                <a:solidFill>
                  <a:schemeClr val="bg1"/>
                </a:solidFill>
                <a:latin typeface="Oswald" pitchFamily="2" charset="-93"/>
              </a:rPr>
              <a:t>cho phép người dùng truy cập và mua sản phẩm, liên hệ cửa hàng, nhận thông báo giảm giá, ...</a:t>
            </a:r>
          </a:p>
        </p:txBody>
      </p:sp>
      <p:pic>
        <p:nvPicPr>
          <p:cNvPr id="3076" name="Picture 4">
            <a:extLst>
              <a:ext uri="{FF2B5EF4-FFF2-40B4-BE49-F238E27FC236}">
                <a16:creationId xmlns:a16="http://schemas.microsoft.com/office/drawing/2014/main" id="{BD868F53-191D-FA95-A782-28CC0D924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02" y="3180211"/>
            <a:ext cx="1812758" cy="181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99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06</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Hướng phát triển</a:t>
            </a:r>
            <a:endParaRPr>
              <a:solidFill>
                <a:schemeClr val="accent2">
                  <a:lumMod val="40000"/>
                  <a:lumOff val="60000"/>
                </a:schemeClr>
              </a:solidFill>
              <a:latin typeface="Oswald" pitchFamily="2" charset="-93"/>
            </a:endParaRPr>
          </a:p>
        </p:txBody>
      </p:sp>
      <p:pic>
        <p:nvPicPr>
          <p:cNvPr id="6146" name="Picture 2">
            <a:extLst>
              <a:ext uri="{FF2B5EF4-FFF2-40B4-BE49-F238E27FC236}">
                <a16:creationId xmlns:a16="http://schemas.microsoft.com/office/drawing/2014/main" id="{E2646540-D926-F74B-8145-4C020FC41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592" y="1794181"/>
            <a:ext cx="1400531" cy="140053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94729CC-16CC-7968-17E5-352B06B99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877" y="1794181"/>
            <a:ext cx="1400531" cy="1400531"/>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474;p27">
            <a:extLst>
              <a:ext uri="{FF2B5EF4-FFF2-40B4-BE49-F238E27FC236}">
                <a16:creationId xmlns:a16="http://schemas.microsoft.com/office/drawing/2014/main" id="{E73B5429-B7B1-C91B-8319-CB882BC1105D}"/>
              </a:ext>
            </a:extLst>
          </p:cNvPr>
          <p:cNvSpPr txBox="1">
            <a:spLocks/>
          </p:cNvSpPr>
          <p:nvPr/>
        </p:nvSpPr>
        <p:spPr>
          <a:xfrm>
            <a:off x="913303" y="3437594"/>
            <a:ext cx="1616768" cy="867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vi-VN" sz="2400">
                <a:latin typeface="Oswald" pitchFamily="2" charset="-93"/>
              </a:rPr>
              <a:t>Thanh toán điện tử</a:t>
            </a:r>
          </a:p>
        </p:txBody>
      </p:sp>
      <p:pic>
        <p:nvPicPr>
          <p:cNvPr id="6152" name="Picture 8">
            <a:extLst>
              <a:ext uri="{FF2B5EF4-FFF2-40B4-BE49-F238E27FC236}">
                <a16:creationId xmlns:a16="http://schemas.microsoft.com/office/drawing/2014/main" id="{71D17C81-4743-B92B-7796-EBC72A1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1771" y="1794181"/>
            <a:ext cx="1480458" cy="1480458"/>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474;p27">
            <a:extLst>
              <a:ext uri="{FF2B5EF4-FFF2-40B4-BE49-F238E27FC236}">
                <a16:creationId xmlns:a16="http://schemas.microsoft.com/office/drawing/2014/main" id="{B7940E84-B259-CF84-BC75-AF15DAEC959E}"/>
              </a:ext>
            </a:extLst>
          </p:cNvPr>
          <p:cNvSpPr txBox="1">
            <a:spLocks/>
          </p:cNvSpPr>
          <p:nvPr/>
        </p:nvSpPr>
        <p:spPr>
          <a:xfrm>
            <a:off x="3729757" y="3486866"/>
            <a:ext cx="1616768" cy="8183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vi-VN" sz="2400">
                <a:latin typeface="Oswald" pitchFamily="2" charset="-93"/>
              </a:rPr>
              <a:t>Xác thực người dùng</a:t>
            </a:r>
          </a:p>
        </p:txBody>
      </p:sp>
      <p:sp>
        <p:nvSpPr>
          <p:cNvPr id="32" name="Google Shape;474;p27">
            <a:extLst>
              <a:ext uri="{FF2B5EF4-FFF2-40B4-BE49-F238E27FC236}">
                <a16:creationId xmlns:a16="http://schemas.microsoft.com/office/drawing/2014/main" id="{04E9ACD2-E98B-F895-9711-58693218A6DC}"/>
              </a:ext>
            </a:extLst>
          </p:cNvPr>
          <p:cNvSpPr txBox="1">
            <a:spLocks/>
          </p:cNvSpPr>
          <p:nvPr/>
        </p:nvSpPr>
        <p:spPr>
          <a:xfrm>
            <a:off x="6397758" y="3437594"/>
            <a:ext cx="1616768" cy="5445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vi-VN" sz="2400">
                <a:latin typeface="Oswald" pitchFamily="2" charset="-93"/>
              </a:rPr>
              <a:t>Deploy dự án</a:t>
            </a:r>
          </a:p>
        </p:txBody>
      </p:sp>
    </p:spTree>
    <p:extLst>
      <p:ext uri="{BB962C8B-B14F-4D97-AF65-F5344CB8AC3E}">
        <p14:creationId xmlns:p14="http://schemas.microsoft.com/office/powerpoint/2010/main" val="288983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27"/>
          <p:cNvSpPr txBox="1">
            <a:spLocks noGrp="1"/>
          </p:cNvSpPr>
          <p:nvPr>
            <p:ph type="subTitle" idx="1"/>
          </p:nvPr>
        </p:nvSpPr>
        <p:spPr>
          <a:xfrm>
            <a:off x="6063623" y="2119538"/>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Oswald" pitchFamily="2" charset="-93"/>
              </a:rPr>
              <a:t>Bao gồm các chức năng trong ứng dụng</a:t>
            </a:r>
            <a:endParaRPr>
              <a:latin typeface="Oswald" pitchFamily="2" charset="-93"/>
            </a:endParaRPr>
          </a:p>
        </p:txBody>
      </p:sp>
      <p:sp>
        <p:nvSpPr>
          <p:cNvPr id="473" name="Google Shape;473;p27"/>
          <p:cNvSpPr txBox="1">
            <a:spLocks noGrp="1"/>
          </p:cNvSpPr>
          <p:nvPr>
            <p:ph type="ctrTitle" idx="4"/>
          </p:nvPr>
        </p:nvSpPr>
        <p:spPr>
          <a:xfrm>
            <a:off x="3340159" y="1686663"/>
            <a:ext cx="192170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93"/>
              </a:rPr>
              <a:t>Công nghệ sử dụng</a:t>
            </a:r>
            <a:endParaRPr>
              <a:latin typeface="Oswald" pitchFamily="2" charset="-93"/>
            </a:endParaRPr>
          </a:p>
        </p:txBody>
      </p:sp>
      <p:sp>
        <p:nvSpPr>
          <p:cNvPr id="474" name="Google Shape;474;p27"/>
          <p:cNvSpPr txBox="1">
            <a:spLocks noGrp="1"/>
          </p:cNvSpPr>
          <p:nvPr>
            <p:ph type="ctrTitle"/>
          </p:nvPr>
        </p:nvSpPr>
        <p:spPr>
          <a:xfrm>
            <a:off x="620625" y="1686663"/>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Oswald" pitchFamily="2" charset="-93"/>
              </a:rPr>
              <a:t>Tổng quan</a:t>
            </a:r>
            <a:endParaRPr>
              <a:latin typeface="Oswald" pitchFamily="2" charset="-93"/>
            </a:endParaRPr>
          </a:p>
        </p:txBody>
      </p:sp>
      <p:sp>
        <p:nvSpPr>
          <p:cNvPr id="475" name="Google Shape;475;p27"/>
          <p:cNvSpPr txBox="1">
            <a:spLocks noGrp="1"/>
          </p:cNvSpPr>
          <p:nvPr>
            <p:ph type="subTitle" idx="2"/>
          </p:nvPr>
        </p:nvSpPr>
        <p:spPr>
          <a:xfrm>
            <a:off x="620625" y="2119543"/>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93"/>
              </a:rPr>
              <a:t>Giới thiệu </a:t>
            </a:r>
            <a:r>
              <a:rPr lang="vi-VN">
                <a:latin typeface="Oswald" pitchFamily="2" charset="-93"/>
              </a:rPr>
              <a:t>W</a:t>
            </a:r>
            <a:r>
              <a:rPr lang="en">
                <a:latin typeface="Oswald" pitchFamily="2" charset="-93"/>
              </a:rPr>
              <a:t>ebsite</a:t>
            </a:r>
            <a:endParaRPr>
              <a:latin typeface="Oswald" pitchFamily="2" charset="-93"/>
            </a:endParaRPr>
          </a:p>
        </p:txBody>
      </p:sp>
      <p:sp>
        <p:nvSpPr>
          <p:cNvPr id="476" name="Google Shape;476;p27"/>
          <p:cNvSpPr txBox="1">
            <a:spLocks noGrp="1"/>
          </p:cNvSpPr>
          <p:nvPr>
            <p:ph type="title" idx="3"/>
          </p:nvPr>
        </p:nvSpPr>
        <p:spPr>
          <a:xfrm>
            <a:off x="622425" y="11820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lumMod val="60000"/>
                    <a:lumOff val="40000"/>
                  </a:schemeClr>
                </a:solidFill>
                <a:latin typeface="Oswald" pitchFamily="2" charset="-93"/>
              </a:rPr>
              <a:t>01</a:t>
            </a:r>
            <a:endParaRPr>
              <a:solidFill>
                <a:schemeClr val="accent1">
                  <a:lumMod val="60000"/>
                  <a:lumOff val="40000"/>
                </a:schemeClr>
              </a:solidFill>
              <a:latin typeface="Oswald" pitchFamily="2" charset="-93"/>
            </a:endParaRPr>
          </a:p>
        </p:txBody>
      </p:sp>
      <p:sp>
        <p:nvSpPr>
          <p:cNvPr id="477" name="Google Shape;477;p27"/>
          <p:cNvSpPr txBox="1">
            <a:spLocks noGrp="1"/>
          </p:cNvSpPr>
          <p:nvPr>
            <p:ph type="subTitle" idx="5"/>
          </p:nvPr>
        </p:nvSpPr>
        <p:spPr>
          <a:xfrm>
            <a:off x="3340152" y="2119543"/>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pitchFamily="2" charset="-93"/>
              </a:rPr>
              <a:t>Công nghệ và công cụ sử dụng</a:t>
            </a:r>
          </a:p>
          <a:p>
            <a:pPr marL="0" lvl="0" indent="0" algn="l" rtl="0">
              <a:spcBef>
                <a:spcPts val="0"/>
              </a:spcBef>
              <a:spcAft>
                <a:spcPts val="0"/>
              </a:spcAft>
              <a:buNone/>
            </a:pPr>
            <a:endParaRPr>
              <a:latin typeface="Oswald" pitchFamily="2" charset="-93"/>
            </a:endParaRPr>
          </a:p>
        </p:txBody>
      </p:sp>
      <p:sp>
        <p:nvSpPr>
          <p:cNvPr id="478" name="Google Shape;478;p27"/>
          <p:cNvSpPr txBox="1">
            <a:spLocks noGrp="1"/>
          </p:cNvSpPr>
          <p:nvPr>
            <p:ph type="title" idx="6"/>
          </p:nvPr>
        </p:nvSpPr>
        <p:spPr>
          <a:xfrm>
            <a:off x="3341952" y="11820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lumMod val="60000"/>
                    <a:lumOff val="40000"/>
                  </a:schemeClr>
                </a:solidFill>
                <a:latin typeface="Oswald" pitchFamily="2" charset="-93"/>
              </a:rPr>
              <a:t>02</a:t>
            </a:r>
            <a:endParaRPr>
              <a:solidFill>
                <a:schemeClr val="accent2">
                  <a:lumMod val="60000"/>
                  <a:lumOff val="40000"/>
                </a:schemeClr>
              </a:solidFill>
              <a:latin typeface="Oswald" pitchFamily="2" charset="-93"/>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C000"/>
                </a:solidFill>
                <a:latin typeface="Oswald" pitchFamily="2" charset="-93"/>
              </a:rPr>
              <a:t>NỘI DUNG BÁO CÁO</a:t>
            </a:r>
            <a:endParaRPr>
              <a:solidFill>
                <a:srgbClr val="FFC000"/>
              </a:solidFill>
              <a:latin typeface="Oswald" pitchFamily="2" charset="-93"/>
            </a:endParaRPr>
          </a:p>
        </p:txBody>
      </p:sp>
      <p:sp>
        <p:nvSpPr>
          <p:cNvPr id="480" name="Google Shape;480;p27"/>
          <p:cNvSpPr txBox="1">
            <a:spLocks noGrp="1"/>
          </p:cNvSpPr>
          <p:nvPr>
            <p:ph type="title" idx="9"/>
          </p:nvPr>
        </p:nvSpPr>
        <p:spPr>
          <a:xfrm>
            <a:off x="6064829" y="11820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lumMod val="60000"/>
                    <a:lumOff val="40000"/>
                  </a:schemeClr>
                </a:solidFill>
                <a:latin typeface="Oswald" pitchFamily="2" charset="-93"/>
              </a:rPr>
              <a:t>03</a:t>
            </a:r>
            <a:endParaRPr>
              <a:solidFill>
                <a:schemeClr val="accent3">
                  <a:lumMod val="60000"/>
                  <a:lumOff val="40000"/>
                </a:schemeClr>
              </a:solidFill>
              <a:latin typeface="Oswald" pitchFamily="2" charset="-93"/>
            </a:endParaRPr>
          </a:p>
        </p:txBody>
      </p:sp>
      <p:grpSp>
        <p:nvGrpSpPr>
          <p:cNvPr id="497" name="Google Shape;497;p27"/>
          <p:cNvGrpSpPr/>
          <p:nvPr/>
        </p:nvGrpSpPr>
        <p:grpSpPr>
          <a:xfrm>
            <a:off x="6676432" y="147090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swald" pitchFamily="2" charset="-93"/>
              </a:endParaRPr>
            </a:p>
          </p:txBody>
        </p:sp>
      </p:grpSp>
      <p:sp>
        <p:nvSpPr>
          <p:cNvPr id="4" name="Google Shape;473;p27">
            <a:extLst>
              <a:ext uri="{FF2B5EF4-FFF2-40B4-BE49-F238E27FC236}">
                <a16:creationId xmlns:a16="http://schemas.microsoft.com/office/drawing/2014/main" id="{737278F4-1A26-0E98-1B31-F7934BAE881E}"/>
              </a:ext>
            </a:extLst>
          </p:cNvPr>
          <p:cNvSpPr txBox="1">
            <a:spLocks/>
          </p:cNvSpPr>
          <p:nvPr/>
        </p:nvSpPr>
        <p:spPr>
          <a:xfrm>
            <a:off x="6059678" y="1694474"/>
            <a:ext cx="205538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a:latin typeface="Oswald" pitchFamily="2" charset="-93"/>
              </a:rPr>
              <a:t>Các chức năng</a:t>
            </a:r>
          </a:p>
        </p:txBody>
      </p:sp>
      <p:sp>
        <p:nvSpPr>
          <p:cNvPr id="5" name="Google Shape;474;p27">
            <a:extLst>
              <a:ext uri="{FF2B5EF4-FFF2-40B4-BE49-F238E27FC236}">
                <a16:creationId xmlns:a16="http://schemas.microsoft.com/office/drawing/2014/main" id="{C8680A14-6F37-BE5B-7E11-0D1F106AAC1C}"/>
              </a:ext>
            </a:extLst>
          </p:cNvPr>
          <p:cNvSpPr txBox="1">
            <a:spLocks/>
          </p:cNvSpPr>
          <p:nvPr/>
        </p:nvSpPr>
        <p:spPr>
          <a:xfrm>
            <a:off x="618825" y="3621369"/>
            <a:ext cx="2152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a:latin typeface="Oswald" pitchFamily="2" charset="-93"/>
              </a:rPr>
              <a:t>Kiến trúc</a:t>
            </a:r>
          </a:p>
        </p:txBody>
      </p:sp>
      <p:sp>
        <p:nvSpPr>
          <p:cNvPr id="6" name="Google Shape;475;p27">
            <a:extLst>
              <a:ext uri="{FF2B5EF4-FFF2-40B4-BE49-F238E27FC236}">
                <a16:creationId xmlns:a16="http://schemas.microsoft.com/office/drawing/2014/main" id="{5A9BFC53-5D16-6679-CC1B-E6478FA62137}"/>
              </a:ext>
            </a:extLst>
          </p:cNvPr>
          <p:cNvSpPr txBox="1">
            <a:spLocks/>
          </p:cNvSpPr>
          <p:nvPr/>
        </p:nvSpPr>
        <p:spPr>
          <a:xfrm>
            <a:off x="618825" y="4054249"/>
            <a:ext cx="17556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a:latin typeface="Oswald" pitchFamily="2" charset="-93"/>
              </a:rPr>
              <a:t>Kiến trúc triển khai</a:t>
            </a:r>
          </a:p>
        </p:txBody>
      </p:sp>
      <p:sp>
        <p:nvSpPr>
          <p:cNvPr id="7" name="Google Shape;476;p27">
            <a:extLst>
              <a:ext uri="{FF2B5EF4-FFF2-40B4-BE49-F238E27FC236}">
                <a16:creationId xmlns:a16="http://schemas.microsoft.com/office/drawing/2014/main" id="{C3571DAC-5DF3-C0CF-9F71-B0C5C04AD22F}"/>
              </a:ext>
            </a:extLst>
          </p:cNvPr>
          <p:cNvSpPr txBox="1">
            <a:spLocks/>
          </p:cNvSpPr>
          <p:nvPr/>
        </p:nvSpPr>
        <p:spPr>
          <a:xfrm>
            <a:off x="620625" y="311671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chemeClr val="accent4">
                    <a:lumMod val="60000"/>
                    <a:lumOff val="40000"/>
                  </a:schemeClr>
                </a:solidFill>
                <a:latin typeface="Oswald" pitchFamily="2" charset="-93"/>
              </a:rPr>
              <a:t>0</a:t>
            </a:r>
            <a:r>
              <a:rPr lang="en-US">
                <a:solidFill>
                  <a:schemeClr val="accent4">
                    <a:lumMod val="60000"/>
                    <a:lumOff val="40000"/>
                  </a:schemeClr>
                </a:solidFill>
                <a:latin typeface="Oswald" pitchFamily="2" charset="-93"/>
              </a:rPr>
              <a:t>4</a:t>
            </a:r>
            <a:endParaRPr lang="en">
              <a:solidFill>
                <a:schemeClr val="accent4">
                  <a:lumMod val="60000"/>
                  <a:lumOff val="40000"/>
                </a:schemeClr>
              </a:solidFill>
              <a:latin typeface="Oswald" pitchFamily="2" charset="-93"/>
            </a:endParaRPr>
          </a:p>
        </p:txBody>
      </p:sp>
      <p:sp>
        <p:nvSpPr>
          <p:cNvPr id="8" name="Google Shape;473;p27">
            <a:extLst>
              <a:ext uri="{FF2B5EF4-FFF2-40B4-BE49-F238E27FC236}">
                <a16:creationId xmlns:a16="http://schemas.microsoft.com/office/drawing/2014/main" id="{EA9B9744-436F-CC98-1C39-795A32B0FE8E}"/>
              </a:ext>
            </a:extLst>
          </p:cNvPr>
          <p:cNvSpPr txBox="1">
            <a:spLocks/>
          </p:cNvSpPr>
          <p:nvPr/>
        </p:nvSpPr>
        <p:spPr>
          <a:xfrm>
            <a:off x="3324896" y="3655902"/>
            <a:ext cx="192170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a:latin typeface="Oswald" pitchFamily="2" charset="-93"/>
              </a:rPr>
              <a:t>Kết quả đạt được</a:t>
            </a:r>
          </a:p>
        </p:txBody>
      </p:sp>
      <p:sp>
        <p:nvSpPr>
          <p:cNvPr id="9" name="Google Shape;477;p27">
            <a:extLst>
              <a:ext uri="{FF2B5EF4-FFF2-40B4-BE49-F238E27FC236}">
                <a16:creationId xmlns:a16="http://schemas.microsoft.com/office/drawing/2014/main" id="{32AEE7C0-F596-C607-758C-7F39F3F9C5FC}"/>
              </a:ext>
            </a:extLst>
          </p:cNvPr>
          <p:cNvSpPr txBox="1">
            <a:spLocks/>
          </p:cNvSpPr>
          <p:nvPr/>
        </p:nvSpPr>
        <p:spPr>
          <a:xfrm>
            <a:off x="3324889" y="4088782"/>
            <a:ext cx="17556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vi-VN">
                <a:latin typeface="Oswald" pitchFamily="2" charset="-93"/>
              </a:rPr>
              <a:t>Kết quả đạt được</a:t>
            </a:r>
          </a:p>
        </p:txBody>
      </p:sp>
      <p:sp>
        <p:nvSpPr>
          <p:cNvPr id="10" name="Google Shape;478;p27">
            <a:extLst>
              <a:ext uri="{FF2B5EF4-FFF2-40B4-BE49-F238E27FC236}">
                <a16:creationId xmlns:a16="http://schemas.microsoft.com/office/drawing/2014/main" id="{7DF66B2B-E576-D2FF-A045-F62E040A3BBA}"/>
              </a:ext>
            </a:extLst>
          </p:cNvPr>
          <p:cNvSpPr txBox="1">
            <a:spLocks/>
          </p:cNvSpPr>
          <p:nvPr/>
        </p:nvSpPr>
        <p:spPr>
          <a:xfrm>
            <a:off x="3326689" y="3151246"/>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chemeClr val="bg2">
                    <a:lumMod val="50000"/>
                    <a:lumOff val="50000"/>
                  </a:schemeClr>
                </a:solidFill>
                <a:latin typeface="Oswald" pitchFamily="2" charset="-93"/>
              </a:rPr>
              <a:t>05</a:t>
            </a:r>
          </a:p>
        </p:txBody>
      </p:sp>
      <p:sp>
        <p:nvSpPr>
          <p:cNvPr id="2" name="Google Shape;473;p27">
            <a:extLst>
              <a:ext uri="{FF2B5EF4-FFF2-40B4-BE49-F238E27FC236}">
                <a16:creationId xmlns:a16="http://schemas.microsoft.com/office/drawing/2014/main" id="{4D700806-E80E-0CBC-F8FB-AEF537214AB5}"/>
              </a:ext>
            </a:extLst>
          </p:cNvPr>
          <p:cNvSpPr txBox="1">
            <a:spLocks/>
          </p:cNvSpPr>
          <p:nvPr/>
        </p:nvSpPr>
        <p:spPr>
          <a:xfrm>
            <a:off x="6057885" y="3655902"/>
            <a:ext cx="192170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a:latin typeface="Oswald" pitchFamily="2" charset="-93"/>
              </a:rPr>
              <a:t>Hướng phát triển</a:t>
            </a:r>
          </a:p>
        </p:txBody>
      </p:sp>
      <p:sp>
        <p:nvSpPr>
          <p:cNvPr id="3" name="Google Shape;477;p27">
            <a:extLst>
              <a:ext uri="{FF2B5EF4-FFF2-40B4-BE49-F238E27FC236}">
                <a16:creationId xmlns:a16="http://schemas.microsoft.com/office/drawing/2014/main" id="{996B9F38-F85C-5B18-B0E0-DD52D969F0C0}"/>
              </a:ext>
            </a:extLst>
          </p:cNvPr>
          <p:cNvSpPr txBox="1">
            <a:spLocks/>
          </p:cNvSpPr>
          <p:nvPr/>
        </p:nvSpPr>
        <p:spPr>
          <a:xfrm>
            <a:off x="6057878" y="4088782"/>
            <a:ext cx="17556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vi-VN">
                <a:latin typeface="Oswald" pitchFamily="2" charset="-93"/>
              </a:rPr>
              <a:t>Kế hoạch phát triển</a:t>
            </a:r>
          </a:p>
        </p:txBody>
      </p:sp>
      <p:sp>
        <p:nvSpPr>
          <p:cNvPr id="11" name="Google Shape;478;p27">
            <a:extLst>
              <a:ext uri="{FF2B5EF4-FFF2-40B4-BE49-F238E27FC236}">
                <a16:creationId xmlns:a16="http://schemas.microsoft.com/office/drawing/2014/main" id="{376257F0-3885-7A6C-8B7C-FB227C3ED4B1}"/>
              </a:ext>
            </a:extLst>
          </p:cNvPr>
          <p:cNvSpPr txBox="1">
            <a:spLocks/>
          </p:cNvSpPr>
          <p:nvPr/>
        </p:nvSpPr>
        <p:spPr>
          <a:xfrm>
            <a:off x="6059678" y="3151246"/>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3"/>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latin typeface="Oswald" pitchFamily="2" charset="-93"/>
              </a:rPr>
              <a:t>0</a:t>
            </a:r>
            <a:r>
              <a:rPr lang="vi-VN">
                <a:latin typeface="Oswald" pitchFamily="2" charset="-93"/>
              </a:rPr>
              <a:t>6</a:t>
            </a:r>
            <a:endParaRPr lang="en">
              <a:latin typeface="Oswald" pitchFamily="2" charset="-9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3788995" cy="297221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vi-VN" sz="1600">
                <a:solidFill>
                  <a:schemeClr val="bg1"/>
                </a:solidFill>
                <a:latin typeface="Oswald" pitchFamily="2" charset="-93"/>
              </a:rPr>
              <a:t>Website bán thực phẩm hữu cơ với mục tiêu giúp người tiêu dùng Việt Nam có một cuộc sống khỏe mạnh hơn thông qua những loại thực phẩm hữu cơ có chứng nhận, thực phẩm tự nhiên và không có nguồn gốc biến đổi gen (GMO). </a:t>
            </a:r>
          </a:p>
          <a:p>
            <a:pPr marL="0" lvl="0" indent="0" algn="l" rtl="0">
              <a:lnSpc>
                <a:spcPct val="150000"/>
              </a:lnSpc>
              <a:spcBef>
                <a:spcPts val="0"/>
              </a:spcBef>
              <a:spcAft>
                <a:spcPts val="0"/>
              </a:spcAft>
              <a:buNone/>
            </a:pPr>
            <a:r>
              <a:rPr lang="vi-VN" sz="1600">
                <a:solidFill>
                  <a:schemeClr val="bg1"/>
                </a:solidFill>
                <a:latin typeface="Oswald" pitchFamily="2" charset="-93"/>
              </a:rPr>
              <a:t>Website giúp mọi người dễ dàng tiếp cận hơn với các loại thực phẩm hữu cơ, thực phẩm tự nhiên.</a:t>
            </a:r>
            <a:endParaRPr sz="1600">
              <a:solidFill>
                <a:schemeClr val="bg1"/>
              </a:solidFill>
              <a:latin typeface="Oswald" pitchFamily="2" charset="-93"/>
            </a:endParaRPr>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a:t>
            </a:r>
            <a:r>
              <a:rPr lang="en">
                <a:solidFill>
                  <a:schemeClr val="accent2">
                    <a:lumMod val="40000"/>
                    <a:lumOff val="60000"/>
                  </a:schemeClr>
                </a:solidFill>
                <a:latin typeface="Oswald" pitchFamily="2" charset="-93"/>
              </a:rPr>
              <a:t>1. Tổng quan</a:t>
            </a:r>
            <a:endParaRPr>
              <a:solidFill>
                <a:schemeClr val="accent2">
                  <a:lumMod val="40000"/>
                  <a:lumOff val="60000"/>
                </a:schemeClr>
              </a:solidFill>
              <a:latin typeface="Oswald" pitchFamily="2" charset="-93"/>
            </a:endParaRPr>
          </a:p>
        </p:txBody>
      </p:sp>
      <p:pic>
        <p:nvPicPr>
          <p:cNvPr id="7" name="Picture 6">
            <a:extLst>
              <a:ext uri="{FF2B5EF4-FFF2-40B4-BE49-F238E27FC236}">
                <a16:creationId xmlns:a16="http://schemas.microsoft.com/office/drawing/2014/main" id="{25E6F890-6D4E-FB84-13B1-87B0E985C866}"/>
              </a:ext>
            </a:extLst>
          </p:cNvPr>
          <p:cNvPicPr>
            <a:picLocks noChangeAspect="1"/>
          </p:cNvPicPr>
          <p:nvPr/>
        </p:nvPicPr>
        <p:blipFill rotWithShape="1">
          <a:blip r:embed="rId3"/>
          <a:srcRect b="76696"/>
          <a:stretch/>
        </p:blipFill>
        <p:spPr>
          <a:xfrm>
            <a:off x="4757632" y="1"/>
            <a:ext cx="4386368" cy="5143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02</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Công nghệ sử dụng</a:t>
            </a:r>
            <a:endParaRPr>
              <a:solidFill>
                <a:schemeClr val="accent2">
                  <a:lumMod val="40000"/>
                  <a:lumOff val="60000"/>
                </a:schemeClr>
              </a:solidFill>
              <a:latin typeface="Oswald" pitchFamily="2" charset="-93"/>
            </a:endParaRPr>
          </a:p>
        </p:txBody>
      </p:sp>
      <p:grpSp>
        <p:nvGrpSpPr>
          <p:cNvPr id="4" name="Group 3">
            <a:extLst>
              <a:ext uri="{FF2B5EF4-FFF2-40B4-BE49-F238E27FC236}">
                <a16:creationId xmlns:a16="http://schemas.microsoft.com/office/drawing/2014/main" id="{3513A411-F5CD-1C18-E3B5-E0881534CA4F}"/>
              </a:ext>
            </a:extLst>
          </p:cNvPr>
          <p:cNvGrpSpPr/>
          <p:nvPr/>
        </p:nvGrpSpPr>
        <p:grpSpPr>
          <a:xfrm>
            <a:off x="381037" y="1629420"/>
            <a:ext cx="4070053" cy="2571320"/>
            <a:chOff x="618825" y="1993805"/>
            <a:chExt cx="4070053" cy="2571320"/>
          </a:xfrm>
        </p:grpSpPr>
        <p:sp>
          <p:nvSpPr>
            <p:cNvPr id="5" name="Rectangle 4">
              <a:extLst>
                <a:ext uri="{FF2B5EF4-FFF2-40B4-BE49-F238E27FC236}">
                  <a16:creationId xmlns:a16="http://schemas.microsoft.com/office/drawing/2014/main" id="{59C0EB3A-393A-DE5E-F091-CBFB405D1D1B}"/>
                </a:ext>
              </a:extLst>
            </p:cNvPr>
            <p:cNvSpPr/>
            <p:nvPr/>
          </p:nvSpPr>
          <p:spPr>
            <a:xfrm>
              <a:off x="618825" y="1993805"/>
              <a:ext cx="4070053" cy="257132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E8846EB-F734-2E08-0F23-C72FFA7DE9C6}"/>
                </a:ext>
              </a:extLst>
            </p:cNvPr>
            <p:cNvGrpSpPr/>
            <p:nvPr/>
          </p:nvGrpSpPr>
          <p:grpSpPr>
            <a:xfrm>
              <a:off x="2998406" y="2671919"/>
              <a:ext cx="1602698" cy="1735324"/>
              <a:chOff x="6513850" y="1356189"/>
              <a:chExt cx="1602698" cy="1735324"/>
            </a:xfrm>
          </p:grpSpPr>
          <p:pic>
            <p:nvPicPr>
              <p:cNvPr id="12" name="Picture 22" descr="Element Plus · GitHub">
                <a:extLst>
                  <a:ext uri="{FF2B5EF4-FFF2-40B4-BE49-F238E27FC236}">
                    <a16:creationId xmlns:a16="http://schemas.microsoft.com/office/drawing/2014/main" id="{5E340F2A-26FD-EEE7-074C-A0A3D634E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449" y="1356189"/>
                <a:ext cx="1131255" cy="113125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65;p26">
                <a:extLst>
                  <a:ext uri="{FF2B5EF4-FFF2-40B4-BE49-F238E27FC236}">
                    <a16:creationId xmlns:a16="http://schemas.microsoft.com/office/drawing/2014/main" id="{D1DF36AE-5417-72F6-278C-BEBFB32A92AD}"/>
                  </a:ext>
                </a:extLst>
              </p:cNvPr>
              <p:cNvSpPr txBox="1">
                <a:spLocks/>
              </p:cNvSpPr>
              <p:nvPr/>
            </p:nvSpPr>
            <p:spPr>
              <a:xfrm>
                <a:off x="6513850" y="2512992"/>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Element UI Plus</a:t>
                </a:r>
              </a:p>
            </p:txBody>
          </p:sp>
        </p:grpSp>
        <p:pic>
          <p:nvPicPr>
            <p:cNvPr id="8" name="Picture 24" descr="Vue.js - Wikipedia">
              <a:extLst>
                <a:ext uri="{FF2B5EF4-FFF2-40B4-BE49-F238E27FC236}">
                  <a16:creationId xmlns:a16="http://schemas.microsoft.com/office/drawing/2014/main" id="{47294C3C-372A-9248-62C3-97C34894E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46" y="2751889"/>
              <a:ext cx="1131256" cy="98054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65;p26">
              <a:extLst>
                <a:ext uri="{FF2B5EF4-FFF2-40B4-BE49-F238E27FC236}">
                  <a16:creationId xmlns:a16="http://schemas.microsoft.com/office/drawing/2014/main" id="{81B281D6-8604-DAFB-0B2E-B6D34859243E}"/>
                </a:ext>
              </a:extLst>
            </p:cNvPr>
            <p:cNvSpPr txBox="1">
              <a:spLocks/>
            </p:cNvSpPr>
            <p:nvPr/>
          </p:nvSpPr>
          <p:spPr>
            <a:xfrm>
              <a:off x="618825" y="3828722"/>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Vue.js</a:t>
              </a:r>
            </a:p>
          </p:txBody>
        </p:sp>
        <p:sp>
          <p:nvSpPr>
            <p:cNvPr id="10" name="Plus Sign 9">
              <a:extLst>
                <a:ext uri="{FF2B5EF4-FFF2-40B4-BE49-F238E27FC236}">
                  <a16:creationId xmlns:a16="http://schemas.microsoft.com/office/drawing/2014/main" id="{3D4E41EB-212A-BB99-BC92-929FB3C18F15}"/>
                </a:ext>
              </a:extLst>
            </p:cNvPr>
            <p:cNvSpPr/>
            <p:nvPr/>
          </p:nvSpPr>
          <p:spPr>
            <a:xfrm>
              <a:off x="2316281" y="2990695"/>
              <a:ext cx="610790" cy="610790"/>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Google Shape;465;p26">
              <a:extLst>
                <a:ext uri="{FF2B5EF4-FFF2-40B4-BE49-F238E27FC236}">
                  <a16:creationId xmlns:a16="http://schemas.microsoft.com/office/drawing/2014/main" id="{61C41B12-71FD-FBA3-6A81-FC413C102E01}"/>
                </a:ext>
              </a:extLst>
            </p:cNvPr>
            <p:cNvSpPr txBox="1">
              <a:spLocks/>
            </p:cNvSpPr>
            <p:nvPr/>
          </p:nvSpPr>
          <p:spPr>
            <a:xfrm>
              <a:off x="1820327" y="2067850"/>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accent4">
                      <a:lumMod val="75000"/>
                    </a:schemeClr>
                  </a:solidFill>
                  <a:latin typeface="Oswald" pitchFamily="2" charset="-93"/>
                </a:rPr>
                <a:t>Front-end</a:t>
              </a:r>
            </a:p>
          </p:txBody>
        </p:sp>
      </p:grpSp>
      <p:grpSp>
        <p:nvGrpSpPr>
          <p:cNvPr id="14" name="Group 13">
            <a:extLst>
              <a:ext uri="{FF2B5EF4-FFF2-40B4-BE49-F238E27FC236}">
                <a16:creationId xmlns:a16="http://schemas.microsoft.com/office/drawing/2014/main" id="{1EEF50F8-39CF-3359-74A1-21EC4C02A7CF}"/>
              </a:ext>
            </a:extLst>
          </p:cNvPr>
          <p:cNvGrpSpPr/>
          <p:nvPr/>
        </p:nvGrpSpPr>
        <p:grpSpPr>
          <a:xfrm>
            <a:off x="4711934" y="1629420"/>
            <a:ext cx="4070053" cy="2571320"/>
            <a:chOff x="4746309" y="1993805"/>
            <a:chExt cx="4070053" cy="2571320"/>
          </a:xfrm>
        </p:grpSpPr>
        <p:sp>
          <p:nvSpPr>
            <p:cNvPr id="15" name="Rectangle 14">
              <a:extLst>
                <a:ext uri="{FF2B5EF4-FFF2-40B4-BE49-F238E27FC236}">
                  <a16:creationId xmlns:a16="http://schemas.microsoft.com/office/drawing/2014/main" id="{86A7008A-CAA4-9F0B-8D82-B544683CC168}"/>
                </a:ext>
              </a:extLst>
            </p:cNvPr>
            <p:cNvSpPr/>
            <p:nvPr/>
          </p:nvSpPr>
          <p:spPr>
            <a:xfrm>
              <a:off x="4746309" y="1993805"/>
              <a:ext cx="4070053" cy="257132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465;p26">
              <a:extLst>
                <a:ext uri="{FF2B5EF4-FFF2-40B4-BE49-F238E27FC236}">
                  <a16:creationId xmlns:a16="http://schemas.microsoft.com/office/drawing/2014/main" id="{B6E3A06B-6B2D-6DC9-DCA1-8EBB3BFB9054}"/>
                </a:ext>
              </a:extLst>
            </p:cNvPr>
            <p:cNvSpPr txBox="1">
              <a:spLocks/>
            </p:cNvSpPr>
            <p:nvPr/>
          </p:nvSpPr>
          <p:spPr>
            <a:xfrm>
              <a:off x="7130253" y="3778203"/>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MySQL</a:t>
              </a:r>
            </a:p>
          </p:txBody>
        </p:sp>
        <p:sp>
          <p:nvSpPr>
            <p:cNvPr id="17" name="Google Shape;465;p26">
              <a:extLst>
                <a:ext uri="{FF2B5EF4-FFF2-40B4-BE49-F238E27FC236}">
                  <a16:creationId xmlns:a16="http://schemas.microsoft.com/office/drawing/2014/main" id="{A782C5D4-AB9D-25E4-187A-61197CDAA6ED}"/>
                </a:ext>
              </a:extLst>
            </p:cNvPr>
            <p:cNvSpPr txBox="1">
              <a:spLocks/>
            </p:cNvSpPr>
            <p:nvPr/>
          </p:nvSpPr>
          <p:spPr>
            <a:xfrm>
              <a:off x="4800933" y="3811932"/>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PHP</a:t>
              </a:r>
            </a:p>
          </p:txBody>
        </p:sp>
        <p:sp>
          <p:nvSpPr>
            <p:cNvPr id="18" name="Plus Sign 17">
              <a:extLst>
                <a:ext uri="{FF2B5EF4-FFF2-40B4-BE49-F238E27FC236}">
                  <a16:creationId xmlns:a16="http://schemas.microsoft.com/office/drawing/2014/main" id="{D572AFF9-F6B1-0B15-8259-E2F48198EA92}"/>
                </a:ext>
              </a:extLst>
            </p:cNvPr>
            <p:cNvSpPr/>
            <p:nvPr/>
          </p:nvSpPr>
          <p:spPr>
            <a:xfrm>
              <a:off x="6443765" y="2990695"/>
              <a:ext cx="610790" cy="610790"/>
            </a:xfrm>
            <a:prstGeom prst="math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Google Shape;465;p26">
              <a:extLst>
                <a:ext uri="{FF2B5EF4-FFF2-40B4-BE49-F238E27FC236}">
                  <a16:creationId xmlns:a16="http://schemas.microsoft.com/office/drawing/2014/main" id="{FFF346FE-2B8A-F18F-DF45-375F74123E55}"/>
                </a:ext>
              </a:extLst>
            </p:cNvPr>
            <p:cNvSpPr txBox="1">
              <a:spLocks/>
            </p:cNvSpPr>
            <p:nvPr/>
          </p:nvSpPr>
          <p:spPr>
            <a:xfrm>
              <a:off x="5947811" y="2067850"/>
              <a:ext cx="1602698" cy="578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accent4">
                      <a:lumMod val="75000"/>
                    </a:schemeClr>
                  </a:solidFill>
                  <a:latin typeface="Oswald" pitchFamily="2" charset="-93"/>
                </a:rPr>
                <a:t>Back-end</a:t>
              </a:r>
            </a:p>
          </p:txBody>
        </p:sp>
        <p:pic>
          <p:nvPicPr>
            <p:cNvPr id="20" name="Picture 19" descr="Text, logo&#10;&#10;Description automatically generated">
              <a:extLst>
                <a:ext uri="{FF2B5EF4-FFF2-40B4-BE49-F238E27FC236}">
                  <a16:creationId xmlns:a16="http://schemas.microsoft.com/office/drawing/2014/main" id="{ACFF12B4-5C8B-B5AB-B1E8-23531FDBA994}"/>
                </a:ext>
              </a:extLst>
            </p:cNvPr>
            <p:cNvPicPr>
              <a:picLocks noChangeAspect="1"/>
            </p:cNvPicPr>
            <p:nvPr/>
          </p:nvPicPr>
          <p:blipFill>
            <a:blip r:embed="rId5"/>
            <a:stretch>
              <a:fillRect/>
            </a:stretch>
          </p:blipFill>
          <p:spPr>
            <a:xfrm>
              <a:off x="4865294" y="2751889"/>
              <a:ext cx="1495766" cy="998921"/>
            </a:xfrm>
            <a:prstGeom prst="rect">
              <a:avLst/>
            </a:prstGeom>
          </p:spPr>
        </p:pic>
        <p:pic>
          <p:nvPicPr>
            <p:cNvPr id="21" name="Picture 20" descr="Logo&#10;&#10;Description automatically generated">
              <a:extLst>
                <a:ext uri="{FF2B5EF4-FFF2-40B4-BE49-F238E27FC236}">
                  <a16:creationId xmlns:a16="http://schemas.microsoft.com/office/drawing/2014/main" id="{D3AB1262-AD3C-A010-70D2-D0A82C869D2E}"/>
                </a:ext>
              </a:extLst>
            </p:cNvPr>
            <p:cNvPicPr>
              <a:picLocks noChangeAspect="1"/>
            </p:cNvPicPr>
            <p:nvPr/>
          </p:nvPicPr>
          <p:blipFill>
            <a:blip r:embed="rId6"/>
            <a:stretch>
              <a:fillRect/>
            </a:stretch>
          </p:blipFill>
          <p:spPr>
            <a:xfrm>
              <a:off x="7323093" y="2818827"/>
              <a:ext cx="1217018" cy="786920"/>
            </a:xfrm>
            <a:prstGeom prst="rect">
              <a:avLst/>
            </a:prstGeom>
          </p:spPr>
        </p:pic>
      </p:grpSp>
    </p:spTree>
    <p:extLst>
      <p:ext uri="{BB962C8B-B14F-4D97-AF65-F5344CB8AC3E}">
        <p14:creationId xmlns:p14="http://schemas.microsoft.com/office/powerpoint/2010/main" val="292426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02</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Công cụ sử dụng</a:t>
            </a:r>
            <a:endParaRPr>
              <a:solidFill>
                <a:schemeClr val="accent2">
                  <a:lumMod val="40000"/>
                  <a:lumOff val="60000"/>
                </a:schemeClr>
              </a:solidFill>
              <a:latin typeface="Oswald" pitchFamily="2" charset="-93"/>
            </a:endParaRPr>
          </a:p>
        </p:txBody>
      </p:sp>
      <p:sp>
        <p:nvSpPr>
          <p:cNvPr id="5" name="Rectangle 4">
            <a:extLst>
              <a:ext uri="{FF2B5EF4-FFF2-40B4-BE49-F238E27FC236}">
                <a16:creationId xmlns:a16="http://schemas.microsoft.com/office/drawing/2014/main" id="{59C0EB3A-393A-DE5E-F091-CBFB405D1D1B}"/>
              </a:ext>
            </a:extLst>
          </p:cNvPr>
          <p:cNvSpPr/>
          <p:nvPr/>
        </p:nvSpPr>
        <p:spPr>
          <a:xfrm>
            <a:off x="711046" y="1505666"/>
            <a:ext cx="7721908" cy="272945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5;p26">
            <a:extLst>
              <a:ext uri="{FF2B5EF4-FFF2-40B4-BE49-F238E27FC236}">
                <a16:creationId xmlns:a16="http://schemas.microsoft.com/office/drawing/2014/main" id="{81B281D6-8604-DAFB-0B2E-B6D34859243E}"/>
              </a:ext>
            </a:extLst>
          </p:cNvPr>
          <p:cNvSpPr txBox="1">
            <a:spLocks/>
          </p:cNvSpPr>
          <p:nvPr/>
        </p:nvSpPr>
        <p:spPr>
          <a:xfrm>
            <a:off x="1214538" y="3507074"/>
            <a:ext cx="1556719" cy="447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VS Code</a:t>
            </a:r>
          </a:p>
        </p:txBody>
      </p:sp>
      <p:pic>
        <p:nvPicPr>
          <p:cNvPr id="1030" name="Picture 6">
            <a:extLst>
              <a:ext uri="{FF2B5EF4-FFF2-40B4-BE49-F238E27FC236}">
                <a16:creationId xmlns:a16="http://schemas.microsoft.com/office/drawing/2014/main" id="{1F4096B6-C312-D5D9-920F-FA5C90AD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538" y="1846483"/>
            <a:ext cx="1587838" cy="1587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tman icon PNG and SVG Vector Free Download">
            <a:extLst>
              <a:ext uri="{FF2B5EF4-FFF2-40B4-BE49-F238E27FC236}">
                <a16:creationId xmlns:a16="http://schemas.microsoft.com/office/drawing/2014/main" id="{D50F8F70-3CA3-393A-7D09-5AD90036A3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771" y="1882523"/>
            <a:ext cx="1515754" cy="151575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65;p26">
            <a:extLst>
              <a:ext uri="{FF2B5EF4-FFF2-40B4-BE49-F238E27FC236}">
                <a16:creationId xmlns:a16="http://schemas.microsoft.com/office/drawing/2014/main" id="{E780E31D-438E-5FF1-9F46-10086491D723}"/>
              </a:ext>
            </a:extLst>
          </p:cNvPr>
          <p:cNvSpPr txBox="1">
            <a:spLocks/>
          </p:cNvSpPr>
          <p:nvPr/>
        </p:nvSpPr>
        <p:spPr>
          <a:xfrm>
            <a:off x="3817719" y="3500730"/>
            <a:ext cx="1556719" cy="447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Postman</a:t>
            </a:r>
          </a:p>
        </p:txBody>
      </p:sp>
      <p:pic>
        <p:nvPicPr>
          <p:cNvPr id="1036" name="Picture 12">
            <a:extLst>
              <a:ext uri="{FF2B5EF4-FFF2-40B4-BE49-F238E27FC236}">
                <a16:creationId xmlns:a16="http://schemas.microsoft.com/office/drawing/2014/main" id="{A071D927-A772-5DD5-EED1-CFB0C2D81A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3008"/>
          <a:stretch/>
        </p:blipFill>
        <p:spPr bwMode="auto">
          <a:xfrm>
            <a:off x="6395384" y="2051611"/>
            <a:ext cx="1366704" cy="1323354"/>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465;p26">
            <a:extLst>
              <a:ext uri="{FF2B5EF4-FFF2-40B4-BE49-F238E27FC236}">
                <a16:creationId xmlns:a16="http://schemas.microsoft.com/office/drawing/2014/main" id="{472C218A-B39F-6B1F-1D26-B5B5A3C0C9E1}"/>
              </a:ext>
            </a:extLst>
          </p:cNvPr>
          <p:cNvSpPr txBox="1">
            <a:spLocks/>
          </p:cNvSpPr>
          <p:nvPr/>
        </p:nvSpPr>
        <p:spPr>
          <a:xfrm>
            <a:off x="6307806" y="3507074"/>
            <a:ext cx="1556719" cy="447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lgn="ctr">
              <a:buFont typeface="Maven Pro"/>
              <a:buNone/>
            </a:pPr>
            <a:r>
              <a:rPr lang="en-US">
                <a:solidFill>
                  <a:schemeClr val="bg2">
                    <a:lumMod val="90000"/>
                    <a:lumOff val="10000"/>
                  </a:schemeClr>
                </a:solidFill>
                <a:latin typeface="Oswald" pitchFamily="2" charset="-93"/>
              </a:rPr>
              <a:t>XAMPP</a:t>
            </a:r>
          </a:p>
        </p:txBody>
      </p:sp>
    </p:spTree>
    <p:extLst>
      <p:ext uri="{BB962C8B-B14F-4D97-AF65-F5344CB8AC3E}">
        <p14:creationId xmlns:p14="http://schemas.microsoft.com/office/powerpoint/2010/main" val="229083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03</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Các chức năng</a:t>
            </a:r>
            <a:endParaRPr>
              <a:solidFill>
                <a:schemeClr val="accent2">
                  <a:lumMod val="40000"/>
                  <a:lumOff val="60000"/>
                </a:schemeClr>
              </a:solidFill>
              <a:latin typeface="Oswald" pitchFamily="2" charset="-93"/>
            </a:endParaRPr>
          </a:p>
        </p:txBody>
      </p:sp>
      <p:sp>
        <p:nvSpPr>
          <p:cNvPr id="8" name="Google Shape;465;p26">
            <a:extLst>
              <a:ext uri="{FF2B5EF4-FFF2-40B4-BE49-F238E27FC236}">
                <a16:creationId xmlns:a16="http://schemas.microsoft.com/office/drawing/2014/main" id="{43F93DCF-C47D-73B9-CBED-8B02A433E7DD}"/>
              </a:ext>
            </a:extLst>
          </p:cNvPr>
          <p:cNvSpPr txBox="1">
            <a:spLocks noGrp="1"/>
          </p:cNvSpPr>
          <p:nvPr>
            <p:ph type="body" idx="1"/>
          </p:nvPr>
        </p:nvSpPr>
        <p:spPr>
          <a:xfrm>
            <a:off x="618825" y="1058795"/>
            <a:ext cx="2427708" cy="57491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400">
                <a:solidFill>
                  <a:schemeClr val="accent1"/>
                </a:solidFill>
                <a:latin typeface="Oswald" pitchFamily="2" charset="-93"/>
              </a:rPr>
              <a:t>Có 3 vai trò chính</a:t>
            </a:r>
            <a:endParaRPr sz="2400">
              <a:solidFill>
                <a:schemeClr val="accent1"/>
              </a:solidFill>
              <a:latin typeface="Oswald" pitchFamily="2" charset="-93"/>
            </a:endParaRPr>
          </a:p>
        </p:txBody>
      </p:sp>
      <p:pic>
        <p:nvPicPr>
          <p:cNvPr id="2050" name="Picture 2">
            <a:extLst>
              <a:ext uri="{FF2B5EF4-FFF2-40B4-BE49-F238E27FC236}">
                <a16:creationId xmlns:a16="http://schemas.microsoft.com/office/drawing/2014/main" id="{34DCBC01-EA3A-66C9-3F76-0E3662ED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321" y="2027910"/>
            <a:ext cx="1500359" cy="150035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65;p26">
            <a:extLst>
              <a:ext uri="{FF2B5EF4-FFF2-40B4-BE49-F238E27FC236}">
                <a16:creationId xmlns:a16="http://schemas.microsoft.com/office/drawing/2014/main" id="{B61E2AB4-C0B9-0C0D-E4E2-FB27100024C0}"/>
              </a:ext>
            </a:extLst>
          </p:cNvPr>
          <p:cNvSpPr txBox="1">
            <a:spLocks/>
          </p:cNvSpPr>
          <p:nvPr/>
        </p:nvSpPr>
        <p:spPr>
          <a:xfrm>
            <a:off x="638646" y="3635011"/>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Quản trị hệ thống</a:t>
            </a:r>
          </a:p>
        </p:txBody>
      </p:sp>
      <p:sp>
        <p:nvSpPr>
          <p:cNvPr id="12" name="Google Shape;465;p26">
            <a:extLst>
              <a:ext uri="{FF2B5EF4-FFF2-40B4-BE49-F238E27FC236}">
                <a16:creationId xmlns:a16="http://schemas.microsoft.com/office/drawing/2014/main" id="{D91FCB5E-7DFB-D674-8184-584B13DED266}"/>
              </a:ext>
            </a:extLst>
          </p:cNvPr>
          <p:cNvSpPr txBox="1">
            <a:spLocks/>
          </p:cNvSpPr>
          <p:nvPr/>
        </p:nvSpPr>
        <p:spPr>
          <a:xfrm>
            <a:off x="3263578" y="3635011"/>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Quản trị Website</a:t>
            </a:r>
          </a:p>
        </p:txBody>
      </p:sp>
      <p:sp>
        <p:nvSpPr>
          <p:cNvPr id="14" name="Google Shape;465;p26">
            <a:extLst>
              <a:ext uri="{FF2B5EF4-FFF2-40B4-BE49-F238E27FC236}">
                <a16:creationId xmlns:a16="http://schemas.microsoft.com/office/drawing/2014/main" id="{A521A5DC-1C87-D9AC-BB43-FC6E767D1495}"/>
              </a:ext>
            </a:extLst>
          </p:cNvPr>
          <p:cNvSpPr txBox="1">
            <a:spLocks/>
          </p:cNvSpPr>
          <p:nvPr/>
        </p:nvSpPr>
        <p:spPr>
          <a:xfrm>
            <a:off x="5691286" y="3635011"/>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Khách hàng</a:t>
            </a:r>
          </a:p>
        </p:txBody>
      </p:sp>
      <p:pic>
        <p:nvPicPr>
          <p:cNvPr id="2052" name="Picture 4">
            <a:extLst>
              <a:ext uri="{FF2B5EF4-FFF2-40B4-BE49-F238E27FC236}">
                <a16:creationId xmlns:a16="http://schemas.microsoft.com/office/drawing/2014/main" id="{A283FE3B-D296-8432-9A70-A90010CDB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913" y="2125876"/>
            <a:ext cx="1375038" cy="13750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AF30E93-FACD-3C0F-4A5E-9A4FAB8D5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552" y="1984575"/>
            <a:ext cx="1516339" cy="151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08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03</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Các chức năng</a:t>
            </a:r>
            <a:endParaRPr>
              <a:solidFill>
                <a:schemeClr val="accent2">
                  <a:lumMod val="40000"/>
                  <a:lumOff val="60000"/>
                </a:schemeClr>
              </a:solidFill>
              <a:latin typeface="Oswald" pitchFamily="2" charset="-93"/>
            </a:endParaRPr>
          </a:p>
        </p:txBody>
      </p:sp>
      <p:pic>
        <p:nvPicPr>
          <p:cNvPr id="2050" name="Picture 2">
            <a:extLst>
              <a:ext uri="{FF2B5EF4-FFF2-40B4-BE49-F238E27FC236}">
                <a16:creationId xmlns:a16="http://schemas.microsoft.com/office/drawing/2014/main" id="{34DCBC01-EA3A-66C9-3F76-0E3662ED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90" y="1670400"/>
            <a:ext cx="1500359" cy="150035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65;p26">
            <a:extLst>
              <a:ext uri="{FF2B5EF4-FFF2-40B4-BE49-F238E27FC236}">
                <a16:creationId xmlns:a16="http://schemas.microsoft.com/office/drawing/2014/main" id="{B61E2AB4-C0B9-0C0D-E4E2-FB27100024C0}"/>
              </a:ext>
            </a:extLst>
          </p:cNvPr>
          <p:cNvSpPr txBox="1">
            <a:spLocks/>
          </p:cNvSpPr>
          <p:nvPr/>
        </p:nvSpPr>
        <p:spPr>
          <a:xfrm>
            <a:off x="425515" y="3277501"/>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Quản trị hệ thống</a:t>
            </a:r>
          </a:p>
        </p:txBody>
      </p:sp>
      <p:pic>
        <p:nvPicPr>
          <p:cNvPr id="4" name="Picture 3">
            <a:extLst>
              <a:ext uri="{FF2B5EF4-FFF2-40B4-BE49-F238E27FC236}">
                <a16:creationId xmlns:a16="http://schemas.microsoft.com/office/drawing/2014/main" id="{1C502254-B897-3F4B-A77A-68B62E7C19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45089" y="1073607"/>
            <a:ext cx="5898911" cy="4071190"/>
          </a:xfrm>
          <a:prstGeom prst="rect">
            <a:avLst/>
          </a:prstGeom>
          <a:noFill/>
          <a:ln>
            <a:noFill/>
          </a:ln>
        </p:spPr>
      </p:pic>
      <p:sp>
        <p:nvSpPr>
          <p:cNvPr id="36" name="Google Shape;465;p26">
            <a:extLst>
              <a:ext uri="{FF2B5EF4-FFF2-40B4-BE49-F238E27FC236}">
                <a16:creationId xmlns:a16="http://schemas.microsoft.com/office/drawing/2014/main" id="{5B7D49D8-AF86-1EDA-B56A-63A69F1800B9}"/>
              </a:ext>
            </a:extLst>
          </p:cNvPr>
          <p:cNvSpPr txBox="1">
            <a:spLocks/>
          </p:cNvSpPr>
          <p:nvPr/>
        </p:nvSpPr>
        <p:spPr>
          <a:xfrm>
            <a:off x="6751434" y="1339844"/>
            <a:ext cx="2283729" cy="454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vi-VN" sz="1600">
                <a:solidFill>
                  <a:schemeClr val="accent4">
                    <a:lumMod val="75000"/>
                  </a:schemeClr>
                </a:solidFill>
                <a:latin typeface="Oswald" pitchFamily="2" charset="-93"/>
              </a:rPr>
              <a:t>Phân quyền động</a:t>
            </a:r>
            <a:endParaRPr lang="pt-BR" sz="1600">
              <a:solidFill>
                <a:schemeClr val="accent4">
                  <a:lumMod val="75000"/>
                </a:schemeClr>
              </a:solidFill>
              <a:latin typeface="Oswald" pitchFamily="2" charset="-93"/>
            </a:endParaRPr>
          </a:p>
        </p:txBody>
      </p:sp>
    </p:spTree>
    <p:extLst>
      <p:ext uri="{BB962C8B-B14F-4D97-AF65-F5344CB8AC3E}">
        <p14:creationId xmlns:p14="http://schemas.microsoft.com/office/powerpoint/2010/main" val="78762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03</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Các chức năng</a:t>
            </a:r>
            <a:endParaRPr>
              <a:solidFill>
                <a:schemeClr val="accent2">
                  <a:lumMod val="40000"/>
                  <a:lumOff val="60000"/>
                </a:schemeClr>
              </a:solidFill>
              <a:latin typeface="Oswald" pitchFamily="2" charset="-93"/>
            </a:endParaRPr>
          </a:p>
        </p:txBody>
      </p:sp>
      <p:sp>
        <p:nvSpPr>
          <p:cNvPr id="2" name="Google Shape;465;p26">
            <a:extLst>
              <a:ext uri="{FF2B5EF4-FFF2-40B4-BE49-F238E27FC236}">
                <a16:creationId xmlns:a16="http://schemas.microsoft.com/office/drawing/2014/main" id="{16092866-923E-8F95-2D0A-2C758DC07A8F}"/>
              </a:ext>
            </a:extLst>
          </p:cNvPr>
          <p:cNvSpPr txBox="1">
            <a:spLocks/>
          </p:cNvSpPr>
          <p:nvPr/>
        </p:nvSpPr>
        <p:spPr>
          <a:xfrm>
            <a:off x="543160" y="3352115"/>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Quản trị Website</a:t>
            </a:r>
          </a:p>
        </p:txBody>
      </p:sp>
      <p:pic>
        <p:nvPicPr>
          <p:cNvPr id="3" name="Picture 4">
            <a:extLst>
              <a:ext uri="{FF2B5EF4-FFF2-40B4-BE49-F238E27FC236}">
                <a16:creationId xmlns:a16="http://schemas.microsoft.com/office/drawing/2014/main" id="{60C931A1-769D-0B7C-FFF8-08B1DDC10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95" y="1842980"/>
            <a:ext cx="1375038" cy="1375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52DEEE-D4A0-B3B6-67FE-9AFFC0190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0096" y="1058140"/>
            <a:ext cx="5623904" cy="4085360"/>
          </a:xfrm>
          <a:prstGeom prst="rect">
            <a:avLst/>
          </a:prstGeom>
          <a:noFill/>
          <a:ln>
            <a:noFill/>
          </a:ln>
        </p:spPr>
      </p:pic>
      <p:sp>
        <p:nvSpPr>
          <p:cNvPr id="6" name="Google Shape;465;p26">
            <a:extLst>
              <a:ext uri="{FF2B5EF4-FFF2-40B4-BE49-F238E27FC236}">
                <a16:creationId xmlns:a16="http://schemas.microsoft.com/office/drawing/2014/main" id="{C717F263-28CC-11EC-F2FE-48366D596FDC}"/>
              </a:ext>
            </a:extLst>
          </p:cNvPr>
          <p:cNvSpPr txBox="1">
            <a:spLocks/>
          </p:cNvSpPr>
          <p:nvPr/>
        </p:nvSpPr>
        <p:spPr>
          <a:xfrm>
            <a:off x="6510802" y="3699875"/>
            <a:ext cx="1033590" cy="454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vi-VN" sz="1600">
                <a:solidFill>
                  <a:schemeClr val="accent4">
                    <a:lumMod val="75000"/>
                  </a:schemeClr>
                </a:solidFill>
                <a:latin typeface="Oswald" pitchFamily="2" charset="-93"/>
              </a:rPr>
              <a:t>Gửi Mail</a:t>
            </a:r>
            <a:endParaRPr lang="pt-BR" sz="1600">
              <a:solidFill>
                <a:schemeClr val="accent4">
                  <a:lumMod val="75000"/>
                </a:schemeClr>
              </a:solidFill>
              <a:latin typeface="Oswald" pitchFamily="2" charset="-93"/>
            </a:endParaRPr>
          </a:p>
        </p:txBody>
      </p:sp>
    </p:spTree>
    <p:extLst>
      <p:ext uri="{BB962C8B-B14F-4D97-AF65-F5344CB8AC3E}">
        <p14:creationId xmlns:p14="http://schemas.microsoft.com/office/powerpoint/2010/main" val="107476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solidFill>
                  <a:schemeClr val="accent2">
                    <a:lumMod val="40000"/>
                    <a:lumOff val="60000"/>
                  </a:schemeClr>
                </a:solidFill>
                <a:latin typeface="Oswald" pitchFamily="2" charset="-93"/>
              </a:rPr>
              <a:t>03</a:t>
            </a:r>
            <a:r>
              <a:rPr lang="en">
                <a:solidFill>
                  <a:schemeClr val="accent2">
                    <a:lumMod val="40000"/>
                    <a:lumOff val="60000"/>
                  </a:schemeClr>
                </a:solidFill>
                <a:latin typeface="Oswald" pitchFamily="2" charset="-93"/>
              </a:rPr>
              <a:t>. </a:t>
            </a:r>
            <a:r>
              <a:rPr lang="vi-VN">
                <a:solidFill>
                  <a:schemeClr val="accent2">
                    <a:lumMod val="40000"/>
                    <a:lumOff val="60000"/>
                  </a:schemeClr>
                </a:solidFill>
                <a:latin typeface="Oswald" pitchFamily="2" charset="-93"/>
              </a:rPr>
              <a:t>Các chức năng</a:t>
            </a:r>
            <a:endParaRPr>
              <a:solidFill>
                <a:schemeClr val="accent2">
                  <a:lumMod val="40000"/>
                  <a:lumOff val="60000"/>
                </a:schemeClr>
              </a:solidFill>
              <a:latin typeface="Oswald" pitchFamily="2" charset="-93"/>
            </a:endParaRPr>
          </a:p>
        </p:txBody>
      </p:sp>
      <p:sp>
        <p:nvSpPr>
          <p:cNvPr id="2" name="Google Shape;465;p26">
            <a:extLst>
              <a:ext uri="{FF2B5EF4-FFF2-40B4-BE49-F238E27FC236}">
                <a16:creationId xmlns:a16="http://schemas.microsoft.com/office/drawing/2014/main" id="{63CDC5B4-ED93-DDA5-F2BC-09B316070CDF}"/>
              </a:ext>
            </a:extLst>
          </p:cNvPr>
          <p:cNvSpPr txBox="1">
            <a:spLocks/>
          </p:cNvSpPr>
          <p:nvPr/>
        </p:nvSpPr>
        <p:spPr>
          <a:xfrm>
            <a:off x="618825" y="3360004"/>
            <a:ext cx="2427708" cy="574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pt-BR" sz="2400">
                <a:solidFill>
                  <a:srgbClr val="FFC000"/>
                </a:solidFill>
                <a:latin typeface="Oswald" pitchFamily="2" charset="-93"/>
              </a:rPr>
              <a:t>Khách hàng</a:t>
            </a:r>
          </a:p>
        </p:txBody>
      </p:sp>
      <p:pic>
        <p:nvPicPr>
          <p:cNvPr id="3" name="Picture 6">
            <a:extLst>
              <a:ext uri="{FF2B5EF4-FFF2-40B4-BE49-F238E27FC236}">
                <a16:creationId xmlns:a16="http://schemas.microsoft.com/office/drawing/2014/main" id="{F291C464-96CA-8858-0DD1-0CD81B27F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091" y="1709568"/>
            <a:ext cx="1516339" cy="1516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C6319F-1DE7-321A-8D94-459567FEA0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8223" y="1048673"/>
            <a:ext cx="5575777" cy="4094827"/>
          </a:xfrm>
          <a:prstGeom prst="rect">
            <a:avLst/>
          </a:prstGeom>
          <a:noFill/>
          <a:ln>
            <a:noFill/>
          </a:ln>
        </p:spPr>
      </p:pic>
      <p:sp>
        <p:nvSpPr>
          <p:cNvPr id="6" name="Google Shape;465;p26">
            <a:extLst>
              <a:ext uri="{FF2B5EF4-FFF2-40B4-BE49-F238E27FC236}">
                <a16:creationId xmlns:a16="http://schemas.microsoft.com/office/drawing/2014/main" id="{2CE1DFCB-0954-DFFD-F036-97AA2DABFF5A}"/>
              </a:ext>
            </a:extLst>
          </p:cNvPr>
          <p:cNvSpPr txBox="1">
            <a:spLocks/>
          </p:cNvSpPr>
          <p:nvPr/>
        </p:nvSpPr>
        <p:spPr>
          <a:xfrm>
            <a:off x="6552054" y="4173567"/>
            <a:ext cx="1189349" cy="454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0" indent="0" algn="ctr">
              <a:buFont typeface="Livvic Light"/>
              <a:buNone/>
            </a:pPr>
            <a:r>
              <a:rPr lang="vi-VN" sz="1600">
                <a:solidFill>
                  <a:schemeClr val="accent4">
                    <a:lumMod val="75000"/>
                  </a:schemeClr>
                </a:solidFill>
                <a:latin typeface="Oswald" pitchFamily="2" charset="-93"/>
              </a:rPr>
              <a:t>Gửi Mail</a:t>
            </a:r>
            <a:endParaRPr lang="pt-BR" sz="1600">
              <a:solidFill>
                <a:schemeClr val="accent4">
                  <a:lumMod val="75000"/>
                </a:schemeClr>
              </a:solidFill>
              <a:latin typeface="Oswald" pitchFamily="2" charset="-93"/>
            </a:endParaRPr>
          </a:p>
        </p:txBody>
      </p:sp>
    </p:spTree>
    <p:extLst>
      <p:ext uri="{BB962C8B-B14F-4D97-AF65-F5344CB8AC3E}">
        <p14:creationId xmlns:p14="http://schemas.microsoft.com/office/powerpoint/2010/main" val="219741758"/>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329</Words>
  <Application>Microsoft Office PowerPoint</Application>
  <PresentationFormat>On-screen Show (16:9)</PresentationFormat>
  <Paragraphs>58</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Oswald</vt:lpstr>
      <vt:lpstr>Maven Pro</vt:lpstr>
      <vt:lpstr>Advent Pro SemiBold</vt:lpstr>
      <vt:lpstr>Share Tech</vt:lpstr>
      <vt:lpstr>Arial</vt:lpstr>
      <vt:lpstr>Nunito Light</vt:lpstr>
      <vt:lpstr>Fira Sans Extra Condensed Medium</vt:lpstr>
      <vt:lpstr>Livvic Light</vt:lpstr>
      <vt:lpstr>Data Science Consulting by Slidesgo</vt:lpstr>
      <vt:lpstr>PHÁT TRIỂN ỨNG DỤNG WEB NÂNG CAO WEBSITE THỰC PHẨM HỮU CƠ ORGANIC</vt:lpstr>
      <vt:lpstr>Công nghệ sử dụng</vt:lpstr>
      <vt:lpstr>01. Tổng quan</vt:lpstr>
      <vt:lpstr>02. Công nghệ sử dụng</vt:lpstr>
      <vt:lpstr>02. Công cụ sử dụng</vt:lpstr>
      <vt:lpstr>03. Các chức năng</vt:lpstr>
      <vt:lpstr>03. Các chức năng</vt:lpstr>
      <vt:lpstr>03. Các chức năng</vt:lpstr>
      <vt:lpstr>03. Các chức năng</vt:lpstr>
      <vt:lpstr>04. Kiến trúc triển khai</vt:lpstr>
      <vt:lpstr>05. Kết quả đạt được</vt:lpstr>
      <vt:lpstr>06. Hướng phát triển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HỌC SCIENCEKIỂM THỬ PHẦN MỀM</dc:title>
  <cp:lastModifiedBy>Long Thành</cp:lastModifiedBy>
  <cp:revision>110</cp:revision>
  <dcterms:modified xsi:type="dcterms:W3CDTF">2023-05-05T06:55:47Z</dcterms:modified>
</cp:coreProperties>
</file>